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0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734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2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64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064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953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39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73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58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928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32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39468-B04F-49F6-ADF7-F9FA8EC466F0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D9914-56FC-458B-BAB9-B6B819CD1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10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11098" y="6330123"/>
            <a:ext cx="46101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800" dirty="0" smtClean="0">
                <a:solidFill>
                  <a:srgbClr val="FFFF00"/>
                </a:solidFill>
                <a:latin typeface="Arial" charset="0"/>
              </a:rPr>
              <a:t>Finfish aquaculture Advisory panel</a:t>
            </a:r>
            <a:endParaRPr lang="en-GB" altLang="en-US" sz="1800" baseline="0" dirty="0" smtClean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1038" y="2734820"/>
            <a:ext cx="81703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bg1"/>
                </a:solidFill>
              </a:rPr>
              <a:t>New regulatory framework for marine finfish farms</a:t>
            </a:r>
            <a:endParaRPr lang="en-GB" sz="5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24223" y="6330123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en-US" b="1" dirty="0" smtClean="0">
                <a:solidFill>
                  <a:srgbClr val="FFFF00"/>
                </a:solidFill>
                <a:latin typeface="Arial" charset="0"/>
              </a:rPr>
              <a:t>30</a:t>
            </a:r>
            <a:r>
              <a:rPr lang="en-GB" altLang="en-US" b="1" dirty="0" smtClean="0">
                <a:solidFill>
                  <a:srgbClr val="FFFF00"/>
                </a:solidFill>
                <a:latin typeface="Arial" charset="0"/>
              </a:rPr>
              <a:t>th </a:t>
            </a:r>
            <a:r>
              <a:rPr lang="en-GB" altLang="en-US" b="1" dirty="0">
                <a:solidFill>
                  <a:srgbClr val="FFFF00"/>
                </a:solidFill>
                <a:latin typeface="Arial" charset="0"/>
              </a:rPr>
              <a:t>October 2019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E60F75-5FA4-EC40-B2F9-B3D1E341ED63}"/>
              </a:ext>
            </a:extLst>
          </p:cNvPr>
          <p:cNvSpPr txBox="1"/>
          <p:nvPr/>
        </p:nvSpPr>
        <p:spPr>
          <a:xfrm>
            <a:off x="0" y="0"/>
            <a:ext cx="5108264" cy="2087064"/>
          </a:xfrm>
          <a:prstGeom prst="rect">
            <a:avLst/>
          </a:prstGeom>
          <a:solidFill>
            <a:srgbClr val="004B6A">
              <a:alpha val="80000"/>
            </a:srgbClr>
          </a:solidFill>
        </p:spPr>
        <p:txBody>
          <a:bodyPr wrap="square" lIns="180000" tIns="180000" rIns="180000" bIns="18000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SCOTTISH ENVIRONMENT PROTECTION AGENCY</a:t>
            </a:r>
          </a:p>
          <a:p>
            <a:r>
              <a:rPr lang="en-US" sz="23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for Finfish Aquaculture Advisory </a:t>
            </a:r>
            <a:r>
              <a:rPr lang="en-US" sz="23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3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anel</a:t>
            </a:r>
            <a:endParaRPr lang="en-US" sz="23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C1909D1-F1B4-2442-A0D7-6306A22A7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3500" y="24010"/>
            <a:ext cx="1864485" cy="170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50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6901174" y="3103126"/>
            <a:ext cx="2076338" cy="984739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981279" y="3179996"/>
            <a:ext cx="2054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Compliance monitoring</a:t>
            </a:r>
            <a:endParaRPr lang="en-GB" sz="24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3831881" y="1748017"/>
            <a:ext cx="2076338" cy="984739"/>
            <a:chOff x="5019508" y="1777823"/>
            <a:chExt cx="2076338" cy="984739"/>
          </a:xfrm>
        </p:grpSpPr>
        <p:sp>
          <p:nvSpPr>
            <p:cNvPr id="27" name="Rounded Rectangle 26"/>
            <p:cNvSpPr/>
            <p:nvPr/>
          </p:nvSpPr>
          <p:spPr>
            <a:xfrm>
              <a:off x="5019508" y="1777823"/>
              <a:ext cx="2076338" cy="984739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210458" y="2039359"/>
              <a:ext cx="1764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Consultation</a:t>
              </a:r>
              <a:endParaRPr lang="en-GB" sz="2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10595" y="3112270"/>
            <a:ext cx="2076338" cy="984739"/>
            <a:chOff x="16830" y="2954210"/>
            <a:chExt cx="2076338" cy="984739"/>
          </a:xfrm>
        </p:grpSpPr>
        <p:sp>
          <p:nvSpPr>
            <p:cNvPr id="8" name="Rounded Rectangle 7"/>
            <p:cNvSpPr/>
            <p:nvPr/>
          </p:nvSpPr>
          <p:spPr>
            <a:xfrm>
              <a:off x="16830" y="2954210"/>
              <a:ext cx="2076338" cy="984739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6830" y="3202684"/>
              <a:ext cx="207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Pre-application</a:t>
              </a:r>
              <a:endParaRPr lang="en-GB" sz="2400" dirty="0"/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3430716" y="3112270"/>
            <a:ext cx="3070768" cy="984739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754144" y="3173350"/>
            <a:ext cx="2500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Permit application &amp; determination</a:t>
            </a:r>
            <a:endParaRPr lang="en-GB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347200" y="3107341"/>
            <a:ext cx="2227385" cy="984739"/>
            <a:chOff x="8591972" y="2954210"/>
            <a:chExt cx="2227385" cy="984739"/>
          </a:xfrm>
        </p:grpSpPr>
        <p:sp>
          <p:nvSpPr>
            <p:cNvPr id="16" name="Rounded Rectangle 15"/>
            <p:cNvSpPr/>
            <p:nvPr/>
          </p:nvSpPr>
          <p:spPr>
            <a:xfrm>
              <a:off x="8667364" y="2954210"/>
              <a:ext cx="2076338" cy="984739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591972" y="3031080"/>
              <a:ext cx="22273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Action, if necessary</a:t>
              </a:r>
              <a:endParaRPr lang="en-GB" sz="2400" dirty="0"/>
            </a:p>
          </p:txBody>
        </p:sp>
      </p:grpSp>
      <p:sp>
        <p:nvSpPr>
          <p:cNvPr id="22" name="Right Arrow 21"/>
          <p:cNvSpPr/>
          <p:nvPr/>
        </p:nvSpPr>
        <p:spPr>
          <a:xfrm>
            <a:off x="2986933" y="3482502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Arrow 23"/>
          <p:cNvSpPr/>
          <p:nvPr/>
        </p:nvSpPr>
        <p:spPr>
          <a:xfrm>
            <a:off x="6504054" y="3473358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ight Arrow 24"/>
          <p:cNvSpPr/>
          <p:nvPr/>
        </p:nvSpPr>
        <p:spPr>
          <a:xfrm>
            <a:off x="8992433" y="3473358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urved Right Arrow 29"/>
          <p:cNvSpPr/>
          <p:nvPr/>
        </p:nvSpPr>
        <p:spPr>
          <a:xfrm>
            <a:off x="4313573" y="2732756"/>
            <a:ext cx="386861" cy="523074"/>
          </a:xfrm>
          <a:prstGeom prst="curved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Curved Right Arrow 30"/>
          <p:cNvSpPr/>
          <p:nvPr/>
        </p:nvSpPr>
        <p:spPr>
          <a:xfrm flipH="1" flipV="1">
            <a:off x="4802242" y="2701140"/>
            <a:ext cx="386861" cy="523074"/>
          </a:xfrm>
          <a:prstGeom prst="curved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68642" y="197853"/>
            <a:ext cx="3054059" cy="1142634"/>
            <a:chOff x="4258615" y="625171"/>
            <a:chExt cx="1343937" cy="709487"/>
          </a:xfrm>
        </p:grpSpPr>
        <p:sp>
          <p:nvSpPr>
            <p:cNvPr id="10" name="Cloud Callout 9"/>
            <p:cNvSpPr/>
            <p:nvPr/>
          </p:nvSpPr>
          <p:spPr>
            <a:xfrm>
              <a:off x="4258615" y="625171"/>
              <a:ext cx="1343937" cy="709487"/>
            </a:xfrm>
            <a:prstGeom prst="cloudCallout">
              <a:avLst>
                <a:gd name="adj1" fmla="val -6277"/>
                <a:gd name="adj2" fmla="val 11603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370439" y="742039"/>
              <a:ext cx="1130933" cy="515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i="1" dirty="0" smtClean="0">
                  <a:latin typeface="Arial Narrow" panose="020B0606020202030204" pitchFamily="34" charset="0"/>
                </a:rPr>
                <a:t>Too late, not right information</a:t>
              </a:r>
              <a:endParaRPr lang="en-GB" sz="2400" i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7183386" y="2168423"/>
            <a:ext cx="1931285" cy="709487"/>
            <a:chOff x="7183386" y="2003831"/>
            <a:chExt cx="1931285" cy="709487"/>
          </a:xfrm>
        </p:grpSpPr>
        <p:sp>
          <p:nvSpPr>
            <p:cNvPr id="37" name="Cloud Callout 36"/>
            <p:cNvSpPr/>
            <p:nvPr/>
          </p:nvSpPr>
          <p:spPr>
            <a:xfrm>
              <a:off x="7183386" y="2003831"/>
              <a:ext cx="1839809" cy="709487"/>
            </a:xfrm>
            <a:prstGeom prst="cloudCallout">
              <a:avLst>
                <a:gd name="adj1" fmla="val -6277"/>
                <a:gd name="adj2" fmla="val 11603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335868" y="2118093"/>
              <a:ext cx="1778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i="1" dirty="0" smtClean="0">
                  <a:latin typeface="Arial Narrow" panose="020B0606020202030204" pitchFamily="34" charset="0"/>
                </a:rPr>
                <a:t>Not trusted</a:t>
              </a:r>
              <a:endParaRPr lang="en-GB" sz="2400" i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183386" y="4446639"/>
            <a:ext cx="2342022" cy="1067767"/>
            <a:chOff x="7137703" y="4171745"/>
            <a:chExt cx="2342022" cy="1067767"/>
          </a:xfrm>
        </p:grpSpPr>
        <p:sp>
          <p:nvSpPr>
            <p:cNvPr id="38" name="Cloud Callout 37"/>
            <p:cNvSpPr/>
            <p:nvPr/>
          </p:nvSpPr>
          <p:spPr>
            <a:xfrm>
              <a:off x="7137703" y="4171745"/>
              <a:ext cx="2328478" cy="1067767"/>
            </a:xfrm>
            <a:prstGeom prst="cloudCallout">
              <a:avLst>
                <a:gd name="adj1" fmla="val -9634"/>
                <a:gd name="adj2" fmla="val -92395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173119" y="4290129"/>
              <a:ext cx="23066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i="1" dirty="0" smtClean="0">
                  <a:latin typeface="Arial Narrow" panose="020B0606020202030204" pitchFamily="34" charset="0"/>
                </a:rPr>
                <a:t>Not enough information</a:t>
              </a:r>
              <a:endParaRPr lang="en-GB" sz="2400" i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38276" y="4628316"/>
            <a:ext cx="2592035" cy="867228"/>
            <a:chOff x="3938276" y="4463724"/>
            <a:chExt cx="2592035" cy="867228"/>
          </a:xfrm>
        </p:grpSpPr>
        <p:sp>
          <p:nvSpPr>
            <p:cNvPr id="39" name="Cloud Callout 38"/>
            <p:cNvSpPr/>
            <p:nvPr/>
          </p:nvSpPr>
          <p:spPr>
            <a:xfrm>
              <a:off x="3938276" y="4463724"/>
              <a:ext cx="2501653" cy="867228"/>
            </a:xfrm>
            <a:prstGeom prst="cloudCallout">
              <a:avLst>
                <a:gd name="adj1" fmla="val 1034"/>
                <a:gd name="adj2" fmla="val -12170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054476" y="4646481"/>
              <a:ext cx="24758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i="1" dirty="0">
                  <a:latin typeface="Arial Narrow" panose="020B0606020202030204" pitchFamily="34" charset="0"/>
                </a:rPr>
                <a:t>C</a:t>
              </a:r>
              <a:r>
                <a:rPr lang="en-GB" sz="2400" i="1" dirty="0" smtClean="0">
                  <a:latin typeface="Arial Narrow" panose="020B0606020202030204" pitchFamily="34" charset="0"/>
                </a:rPr>
                <a:t>umulative impact?</a:t>
              </a:r>
              <a:endParaRPr lang="en-GB" sz="2400" i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10595" y="1937085"/>
            <a:ext cx="2520121" cy="709487"/>
            <a:chOff x="910595" y="1772493"/>
            <a:chExt cx="2520121" cy="709487"/>
          </a:xfrm>
        </p:grpSpPr>
        <p:sp>
          <p:nvSpPr>
            <p:cNvPr id="40" name="Cloud Callout 39"/>
            <p:cNvSpPr/>
            <p:nvPr/>
          </p:nvSpPr>
          <p:spPr>
            <a:xfrm>
              <a:off x="910595" y="1772493"/>
              <a:ext cx="2520121" cy="709487"/>
            </a:xfrm>
            <a:prstGeom prst="cloudCallout">
              <a:avLst>
                <a:gd name="adj1" fmla="val -8946"/>
                <a:gd name="adj2" fmla="val 12634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00160" y="1882280"/>
              <a:ext cx="16369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i="1" dirty="0" smtClean="0">
                  <a:latin typeface="Arial Narrow" panose="020B0606020202030204" pitchFamily="34" charset="0"/>
                </a:rPr>
                <a:t>Not engaged</a:t>
              </a:r>
              <a:endParaRPr lang="en-GB" sz="2400" i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9643300" y="2054161"/>
            <a:ext cx="2031869" cy="709487"/>
            <a:chOff x="9643300" y="1889569"/>
            <a:chExt cx="2031869" cy="709487"/>
          </a:xfrm>
        </p:grpSpPr>
        <p:sp>
          <p:nvSpPr>
            <p:cNvPr id="42" name="Cloud Callout 41"/>
            <p:cNvSpPr/>
            <p:nvPr/>
          </p:nvSpPr>
          <p:spPr>
            <a:xfrm>
              <a:off x="9643300" y="1889569"/>
              <a:ext cx="1839809" cy="709487"/>
            </a:xfrm>
            <a:prstGeom prst="cloudCallout">
              <a:avLst>
                <a:gd name="adj1" fmla="val -6277"/>
                <a:gd name="adj2" fmla="val 11603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896366" y="2003831"/>
              <a:ext cx="17788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i="1" dirty="0" smtClean="0">
                  <a:latin typeface="Arial Narrow" panose="020B0606020202030204" pitchFamily="34" charset="0"/>
                </a:rPr>
                <a:t>Too weak</a:t>
              </a:r>
              <a:endParaRPr lang="en-GB" sz="2400" i="1" dirty="0">
                <a:latin typeface="Arial Narrow" panose="020B0606020202030204" pitchFamily="34" charset="0"/>
              </a:endParaRPr>
            </a:p>
          </p:txBody>
        </p:sp>
      </p:grpSp>
      <p:pic>
        <p:nvPicPr>
          <p:cNvPr id="47" name="Picture 8" descr="sepa swir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65081"/>
            <a:ext cx="121920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48036" y="6121021"/>
            <a:ext cx="30517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800" dirty="0" smtClean="0">
                <a:solidFill>
                  <a:srgbClr val="347095"/>
                </a:solidFill>
                <a:latin typeface="Arial" charset="0"/>
              </a:rPr>
              <a:t>Finfish Aquaculture Advisory Panel</a:t>
            </a:r>
            <a:endParaRPr lang="en-GB" altLang="en-US" sz="1800" baseline="0" dirty="0" smtClean="0">
              <a:solidFill>
                <a:srgbClr val="347095"/>
              </a:solidFill>
              <a:latin typeface="Arial" charset="0"/>
            </a:endParaRPr>
          </a:p>
        </p:txBody>
      </p:sp>
      <p:pic>
        <p:nvPicPr>
          <p:cNvPr id="49" name="Picture 9" descr="New_SEPA_CMY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0" y="5876926"/>
            <a:ext cx="1727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Rectangle 49"/>
          <p:cNvSpPr/>
          <p:nvPr/>
        </p:nvSpPr>
        <p:spPr>
          <a:xfrm>
            <a:off x="7335868" y="-116547"/>
            <a:ext cx="4856133" cy="155596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398843" y="129487"/>
            <a:ext cx="47931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Public &amp; environmental groups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85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9464632" y="1726116"/>
            <a:ext cx="3185931" cy="1218190"/>
            <a:chOff x="9422592" y="-554621"/>
            <a:chExt cx="3185931" cy="1218190"/>
          </a:xfrm>
        </p:grpSpPr>
        <p:sp>
          <p:nvSpPr>
            <p:cNvPr id="78" name="Rectangular Callout 77"/>
            <p:cNvSpPr/>
            <p:nvPr/>
          </p:nvSpPr>
          <p:spPr>
            <a:xfrm>
              <a:off x="9460394" y="-554621"/>
              <a:ext cx="2603500" cy="1218190"/>
            </a:xfrm>
            <a:prstGeom prst="wedgeRectCallout">
              <a:avLst/>
            </a:prstGeom>
            <a:noFill/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422592" y="-545690"/>
              <a:ext cx="318593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C00000"/>
                  </a:solidFill>
                </a:rPr>
                <a:t>New powers</a:t>
              </a:r>
            </a:p>
            <a:p>
              <a:r>
                <a:rPr lang="en-GB" sz="2400" dirty="0" smtClean="0">
                  <a:solidFill>
                    <a:srgbClr val="C00000"/>
                  </a:solidFill>
                </a:rPr>
                <a:t>Performance &amp; Enforcement teams</a:t>
              </a:r>
              <a:endParaRPr lang="en-GB" sz="2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67" name="Rectangular Callout 66"/>
          <p:cNvSpPr/>
          <p:nvPr/>
        </p:nvSpPr>
        <p:spPr>
          <a:xfrm>
            <a:off x="6616199" y="683185"/>
            <a:ext cx="2737109" cy="1301787"/>
          </a:xfrm>
          <a:prstGeom prst="wedgeRectCallout">
            <a:avLst>
              <a:gd name="adj1" fmla="val -21842"/>
              <a:gd name="adj2" fmla="val 132119"/>
            </a:avLst>
          </a:prstGeom>
          <a:noFill/>
          <a:ln w="190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739704" y="684977"/>
            <a:ext cx="23969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More audit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More data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Quality assurance</a:t>
            </a:r>
            <a:endParaRPr lang="en-GB" sz="2400" dirty="0">
              <a:solidFill>
                <a:srgbClr val="0070C0"/>
              </a:solidFill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578012" y="4354706"/>
            <a:ext cx="2856470" cy="1037069"/>
            <a:chOff x="3430717" y="4363767"/>
            <a:chExt cx="2856470" cy="1037069"/>
          </a:xfrm>
        </p:grpSpPr>
        <p:sp>
          <p:nvSpPr>
            <p:cNvPr id="61" name="Rectangular Callout 60"/>
            <p:cNvSpPr/>
            <p:nvPr/>
          </p:nvSpPr>
          <p:spPr>
            <a:xfrm>
              <a:off x="3430717" y="4363767"/>
              <a:ext cx="2856470" cy="1037069"/>
            </a:xfrm>
            <a:prstGeom prst="wedgeRectCallout">
              <a:avLst>
                <a:gd name="adj1" fmla="val -23962"/>
                <a:gd name="adj2" fmla="val -68237"/>
              </a:avLst>
            </a:prstGeom>
            <a:noFill/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60127" y="4448474"/>
              <a:ext cx="272414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>
                  <a:solidFill>
                    <a:srgbClr val="7030A0"/>
                  </a:solidFill>
                </a:rPr>
                <a:t>Advanced modelling</a:t>
              </a:r>
            </a:p>
            <a:p>
              <a:r>
                <a:rPr lang="en-GB" sz="2400" dirty="0">
                  <a:solidFill>
                    <a:srgbClr val="FF0000"/>
                  </a:solidFill>
                </a:rPr>
                <a:t>n</a:t>
              </a:r>
              <a:r>
                <a:rPr lang="en-GB" sz="2400" dirty="0" smtClean="0">
                  <a:solidFill>
                    <a:srgbClr val="FF0000"/>
                  </a:solidFill>
                </a:rPr>
                <a:t>ew </a:t>
              </a:r>
              <a:r>
                <a:rPr lang="en-GB" sz="2400" dirty="0" err="1" smtClean="0">
                  <a:solidFill>
                    <a:srgbClr val="FF0000"/>
                  </a:solidFill>
                </a:rPr>
                <a:t>env</a:t>
              </a:r>
              <a:r>
                <a:rPr lang="en-GB" sz="2400" dirty="0" smtClean="0">
                  <a:solidFill>
                    <a:srgbClr val="FF0000"/>
                  </a:solidFill>
                </a:rPr>
                <a:t>. standards</a:t>
              </a:r>
              <a:endParaRPr lang="en-GB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6901174" y="3103126"/>
            <a:ext cx="2076338" cy="984739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981279" y="3179996"/>
            <a:ext cx="2054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Compliance monitoring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3831881" y="1748017"/>
            <a:ext cx="2076338" cy="984739"/>
            <a:chOff x="5019508" y="1777823"/>
            <a:chExt cx="2076338" cy="984739"/>
          </a:xfrm>
        </p:grpSpPr>
        <p:sp>
          <p:nvSpPr>
            <p:cNvPr id="5" name="Rounded Rectangle 4"/>
            <p:cNvSpPr/>
            <p:nvPr/>
          </p:nvSpPr>
          <p:spPr>
            <a:xfrm>
              <a:off x="5019508" y="1777823"/>
              <a:ext cx="2076338" cy="984739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210458" y="2039359"/>
              <a:ext cx="1764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Consultation</a:t>
              </a:r>
              <a:endParaRPr lang="en-GB" sz="24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10595" y="3112270"/>
            <a:ext cx="2076338" cy="984739"/>
            <a:chOff x="16830" y="2954210"/>
            <a:chExt cx="2076338" cy="984739"/>
          </a:xfrm>
        </p:grpSpPr>
        <p:sp>
          <p:nvSpPr>
            <p:cNvPr id="8" name="Rounded Rectangle 7"/>
            <p:cNvSpPr/>
            <p:nvPr/>
          </p:nvSpPr>
          <p:spPr>
            <a:xfrm>
              <a:off x="16830" y="2954210"/>
              <a:ext cx="2076338" cy="984739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830" y="3202684"/>
              <a:ext cx="207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Pre-application</a:t>
              </a:r>
              <a:endParaRPr lang="en-GB" sz="2400" dirty="0"/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430716" y="3112270"/>
            <a:ext cx="3070768" cy="984739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754144" y="3173350"/>
            <a:ext cx="2500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Permit application &amp; determination</a:t>
            </a:r>
            <a:endParaRPr lang="en-GB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47200" y="3107341"/>
            <a:ext cx="2227385" cy="984739"/>
            <a:chOff x="8591972" y="2954210"/>
            <a:chExt cx="2227385" cy="984739"/>
          </a:xfrm>
        </p:grpSpPr>
        <p:sp>
          <p:nvSpPr>
            <p:cNvPr id="13" name="Rounded Rectangle 12"/>
            <p:cNvSpPr/>
            <p:nvPr/>
          </p:nvSpPr>
          <p:spPr>
            <a:xfrm>
              <a:off x="8667364" y="2954210"/>
              <a:ext cx="2076338" cy="984739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591972" y="3031080"/>
              <a:ext cx="22273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Action, if necessary</a:t>
              </a:r>
              <a:endParaRPr lang="en-GB" sz="2400" dirty="0"/>
            </a:p>
          </p:txBody>
        </p:sp>
      </p:grpSp>
      <p:sp>
        <p:nvSpPr>
          <p:cNvPr id="15" name="Right Arrow 14"/>
          <p:cNvSpPr/>
          <p:nvPr/>
        </p:nvSpPr>
        <p:spPr>
          <a:xfrm>
            <a:off x="2986933" y="3482502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>
            <a:off x="6504054" y="3473358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>
            <a:off x="8992433" y="3473358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urved Right Arrow 17"/>
          <p:cNvSpPr/>
          <p:nvPr/>
        </p:nvSpPr>
        <p:spPr>
          <a:xfrm>
            <a:off x="4313573" y="2732756"/>
            <a:ext cx="386861" cy="523074"/>
          </a:xfrm>
          <a:prstGeom prst="curved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Curved Right Arrow 18"/>
          <p:cNvSpPr/>
          <p:nvPr/>
        </p:nvSpPr>
        <p:spPr>
          <a:xfrm flipH="1" flipV="1">
            <a:off x="4802242" y="2701140"/>
            <a:ext cx="386861" cy="523074"/>
          </a:xfrm>
          <a:prstGeom prst="curved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9364104" y="746769"/>
            <a:ext cx="2731606" cy="2358100"/>
            <a:chOff x="9460394" y="736079"/>
            <a:chExt cx="2731606" cy="2358100"/>
          </a:xfrm>
        </p:grpSpPr>
        <p:sp>
          <p:nvSpPr>
            <p:cNvPr id="80" name="Rectangle 79"/>
            <p:cNvSpPr/>
            <p:nvPr/>
          </p:nvSpPr>
          <p:spPr>
            <a:xfrm>
              <a:off x="9460394" y="736079"/>
              <a:ext cx="2731606" cy="2358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9643300" y="2054161"/>
              <a:ext cx="2031869" cy="709487"/>
              <a:chOff x="9643300" y="1889569"/>
              <a:chExt cx="2031869" cy="709487"/>
            </a:xfrm>
          </p:grpSpPr>
          <p:sp>
            <p:nvSpPr>
              <p:cNvPr id="36" name="Cloud Callout 35"/>
              <p:cNvSpPr/>
              <p:nvPr/>
            </p:nvSpPr>
            <p:spPr>
              <a:xfrm>
                <a:off x="9643300" y="1889569"/>
                <a:ext cx="1839809" cy="709487"/>
              </a:xfrm>
              <a:prstGeom prst="cloudCallout">
                <a:avLst>
                  <a:gd name="adj1" fmla="val -6277"/>
                  <a:gd name="adj2" fmla="val 11603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9896366" y="2003831"/>
                <a:ext cx="17788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i="1" dirty="0" smtClean="0">
                    <a:latin typeface="Arial Narrow" panose="020B0606020202030204" pitchFamily="34" charset="0"/>
                  </a:rPr>
                  <a:t>Too weak</a:t>
                </a:r>
                <a:endParaRPr lang="en-GB" sz="2400" i="1" dirty="0">
                  <a:latin typeface="Arial Narrow" panose="020B0606020202030204" pitchFamily="34" charset="0"/>
                </a:endParaRPr>
              </a:p>
            </p:txBody>
          </p:sp>
        </p:grpSp>
      </p:grpSp>
      <p:pic>
        <p:nvPicPr>
          <p:cNvPr id="39" name="Picture 8" descr="sepa swir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65081"/>
            <a:ext cx="121920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9" descr="New_SEPA_CMY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0" y="5876926"/>
            <a:ext cx="1727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" name="Group 49"/>
          <p:cNvGrpSpPr/>
          <p:nvPr/>
        </p:nvGrpSpPr>
        <p:grpSpPr>
          <a:xfrm>
            <a:off x="987552" y="463958"/>
            <a:ext cx="5230425" cy="2195142"/>
            <a:chOff x="987552" y="505998"/>
            <a:chExt cx="5230425" cy="2195142"/>
          </a:xfrm>
        </p:grpSpPr>
        <p:sp>
          <p:nvSpPr>
            <p:cNvPr id="34" name="TextBox 33"/>
            <p:cNvSpPr txBox="1"/>
            <p:nvPr/>
          </p:nvSpPr>
          <p:spPr>
            <a:xfrm>
              <a:off x="1037906" y="1824886"/>
              <a:ext cx="191161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C00000"/>
                  </a:solidFill>
                </a:rPr>
                <a:t>Early engagement</a:t>
              </a:r>
              <a:endParaRPr lang="en-GB" sz="2400" dirty="0">
                <a:solidFill>
                  <a:srgbClr val="C00000"/>
                </a:solidFill>
              </a:endParaRPr>
            </a:p>
          </p:txBody>
        </p:sp>
        <p:sp>
          <p:nvSpPr>
            <p:cNvPr id="43" name="Rectangular Callout 42"/>
            <p:cNvSpPr/>
            <p:nvPr/>
          </p:nvSpPr>
          <p:spPr>
            <a:xfrm>
              <a:off x="987552" y="1853795"/>
              <a:ext cx="1901952" cy="847345"/>
            </a:xfrm>
            <a:prstGeom prst="wedgeRectCallout">
              <a:avLst>
                <a:gd name="adj1" fmla="val -22756"/>
                <a:gd name="adj2" fmla="val 95953"/>
              </a:avLst>
            </a:prstGeom>
            <a:noFill/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ectangular Callout 45"/>
            <p:cNvSpPr/>
            <p:nvPr/>
          </p:nvSpPr>
          <p:spPr>
            <a:xfrm>
              <a:off x="3831881" y="524286"/>
              <a:ext cx="2308198" cy="847345"/>
            </a:xfrm>
            <a:prstGeom prst="wedgeRectCallout">
              <a:avLst>
                <a:gd name="adj1" fmla="val -22756"/>
                <a:gd name="adj2" fmla="val 95953"/>
              </a:avLst>
            </a:prstGeom>
            <a:noFill/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809300" y="505998"/>
              <a:ext cx="240867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>
                      <a:lumMod val="50000"/>
                    </a:schemeClr>
                  </a:solidFill>
                </a:rPr>
                <a:t>Right information available</a:t>
              </a:r>
              <a:endParaRPr lang="en-GB" sz="24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cxnSp>
          <p:nvCxnSpPr>
            <p:cNvPr id="49" name="Curved Connector 48"/>
            <p:cNvCxnSpPr>
              <a:stCxn id="43" idx="0"/>
              <a:endCxn id="47" idx="1"/>
            </p:cNvCxnSpPr>
            <p:nvPr/>
          </p:nvCxnSpPr>
          <p:spPr>
            <a:xfrm rot="5400000" flipH="1" flipV="1">
              <a:off x="2407765" y="452260"/>
              <a:ext cx="932298" cy="1870772"/>
            </a:xfrm>
            <a:prstGeom prst="curvedConnector2">
              <a:avLst/>
            </a:prstGeom>
            <a:ln w="28575">
              <a:solidFill>
                <a:schemeClr val="bg1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152028" y="28519"/>
            <a:ext cx="6505904" cy="3043650"/>
            <a:chOff x="147259" y="47600"/>
            <a:chExt cx="6505904" cy="3043650"/>
          </a:xfrm>
        </p:grpSpPr>
        <p:sp>
          <p:nvSpPr>
            <p:cNvPr id="58" name="Rectangle 57"/>
            <p:cNvSpPr/>
            <p:nvPr/>
          </p:nvSpPr>
          <p:spPr>
            <a:xfrm>
              <a:off x="147259" y="47600"/>
              <a:ext cx="6505904" cy="16835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62152" y="1418897"/>
              <a:ext cx="2768564" cy="16723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910595" y="197853"/>
              <a:ext cx="5612106" cy="2448719"/>
              <a:chOff x="910595" y="197853"/>
              <a:chExt cx="5612106" cy="2448719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3468642" y="197853"/>
                <a:ext cx="3054059" cy="1142634"/>
                <a:chOff x="4258615" y="625171"/>
                <a:chExt cx="1343937" cy="709487"/>
              </a:xfrm>
            </p:grpSpPr>
            <p:sp>
              <p:nvSpPr>
                <p:cNvPr id="52" name="Cloud Callout 51"/>
                <p:cNvSpPr/>
                <p:nvPr/>
              </p:nvSpPr>
              <p:spPr>
                <a:xfrm>
                  <a:off x="4258615" y="625171"/>
                  <a:ext cx="1343937" cy="709487"/>
                </a:xfrm>
                <a:prstGeom prst="cloudCallout">
                  <a:avLst>
                    <a:gd name="adj1" fmla="val -6277"/>
                    <a:gd name="adj2" fmla="val 116030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4370439" y="742039"/>
                  <a:ext cx="1130933" cy="5159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400" i="1" dirty="0" smtClean="0">
                      <a:latin typeface="Arial Narrow" panose="020B0606020202030204" pitchFamily="34" charset="0"/>
                    </a:rPr>
                    <a:t>Too late, not right information</a:t>
                  </a:r>
                  <a:endParaRPr lang="en-GB" sz="2400" i="1" dirty="0"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54" name="Group 53"/>
              <p:cNvGrpSpPr/>
              <p:nvPr/>
            </p:nvGrpSpPr>
            <p:grpSpPr>
              <a:xfrm>
                <a:off x="910595" y="1937085"/>
                <a:ext cx="2520121" cy="709487"/>
                <a:chOff x="910595" y="1772493"/>
                <a:chExt cx="2520121" cy="709487"/>
              </a:xfrm>
            </p:grpSpPr>
            <p:sp>
              <p:nvSpPr>
                <p:cNvPr id="55" name="Cloud Callout 54"/>
                <p:cNvSpPr/>
                <p:nvPr/>
              </p:nvSpPr>
              <p:spPr>
                <a:xfrm>
                  <a:off x="910595" y="1772493"/>
                  <a:ext cx="2520121" cy="709487"/>
                </a:xfrm>
                <a:prstGeom prst="cloudCallout">
                  <a:avLst>
                    <a:gd name="adj1" fmla="val -8946"/>
                    <a:gd name="adj2" fmla="val 126341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1300160" y="1882280"/>
                  <a:ext cx="163698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400" i="1" dirty="0" smtClean="0">
                      <a:latin typeface="Arial Narrow" panose="020B0606020202030204" pitchFamily="34" charset="0"/>
                    </a:rPr>
                    <a:t>Not engaged</a:t>
                  </a:r>
                  <a:endParaRPr lang="en-GB" sz="2400" i="1" dirty="0">
                    <a:latin typeface="Arial Narrow" panose="020B0606020202030204" pitchFamily="34" charset="0"/>
                  </a:endParaRPr>
                </a:p>
              </p:txBody>
            </p:sp>
          </p:grpSp>
        </p:grpSp>
      </p:grpSp>
      <p:grpSp>
        <p:nvGrpSpPr>
          <p:cNvPr id="66" name="Group 65"/>
          <p:cNvGrpSpPr/>
          <p:nvPr/>
        </p:nvGrpSpPr>
        <p:grpSpPr>
          <a:xfrm>
            <a:off x="3185311" y="4165906"/>
            <a:ext cx="3369477" cy="1420503"/>
            <a:chOff x="3310933" y="4178655"/>
            <a:chExt cx="3369477" cy="1420503"/>
          </a:xfrm>
        </p:grpSpPr>
        <p:sp>
          <p:nvSpPr>
            <p:cNvPr id="64" name="Rectangle 63"/>
            <p:cNvSpPr/>
            <p:nvPr/>
          </p:nvSpPr>
          <p:spPr>
            <a:xfrm>
              <a:off x="3310933" y="4178655"/>
              <a:ext cx="3369477" cy="14205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818493" y="4681760"/>
              <a:ext cx="2592035" cy="867228"/>
              <a:chOff x="3938276" y="4463724"/>
              <a:chExt cx="2592035" cy="867228"/>
            </a:xfrm>
          </p:grpSpPr>
          <p:sp>
            <p:nvSpPr>
              <p:cNvPr id="30" name="Cloud Callout 29"/>
              <p:cNvSpPr/>
              <p:nvPr/>
            </p:nvSpPr>
            <p:spPr>
              <a:xfrm>
                <a:off x="3938276" y="4463724"/>
                <a:ext cx="2501653" cy="867228"/>
              </a:xfrm>
              <a:prstGeom prst="cloudCallout">
                <a:avLst>
                  <a:gd name="adj1" fmla="val 1034"/>
                  <a:gd name="adj2" fmla="val -121701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054476" y="4646481"/>
                <a:ext cx="24758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i="1" dirty="0">
                    <a:latin typeface="Arial Narrow" panose="020B0606020202030204" pitchFamily="34" charset="0"/>
                  </a:rPr>
                  <a:t>C</a:t>
                </a:r>
                <a:r>
                  <a:rPr lang="en-GB" sz="2400" i="1" dirty="0" smtClean="0">
                    <a:latin typeface="Arial Narrow" panose="020B0606020202030204" pitchFamily="34" charset="0"/>
                  </a:rPr>
                  <a:t>umulative impact?</a:t>
                </a:r>
                <a:endParaRPr lang="en-GB" sz="2400" i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6480969" y="503918"/>
            <a:ext cx="2983664" cy="2569702"/>
            <a:chOff x="6616777" y="513967"/>
            <a:chExt cx="3731120" cy="2569702"/>
          </a:xfrm>
        </p:grpSpPr>
        <p:sp>
          <p:nvSpPr>
            <p:cNvPr id="70" name="Rectangle 69"/>
            <p:cNvSpPr/>
            <p:nvPr/>
          </p:nvSpPr>
          <p:spPr>
            <a:xfrm>
              <a:off x="6616777" y="1554673"/>
              <a:ext cx="2938794" cy="15289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7183386" y="2168423"/>
              <a:ext cx="1931285" cy="709487"/>
              <a:chOff x="7183386" y="2003831"/>
              <a:chExt cx="1931285" cy="709487"/>
            </a:xfrm>
          </p:grpSpPr>
          <p:sp>
            <p:nvSpPr>
              <p:cNvPr id="24" name="Cloud Callout 23"/>
              <p:cNvSpPr/>
              <p:nvPr/>
            </p:nvSpPr>
            <p:spPr>
              <a:xfrm>
                <a:off x="7183386" y="2003831"/>
                <a:ext cx="1839809" cy="709487"/>
              </a:xfrm>
              <a:prstGeom prst="cloudCallout">
                <a:avLst>
                  <a:gd name="adj1" fmla="val -6277"/>
                  <a:gd name="adj2" fmla="val 11603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335868" y="2118093"/>
                <a:ext cx="17788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i="1" dirty="0" smtClean="0">
                    <a:latin typeface="Arial Narrow" panose="020B0606020202030204" pitchFamily="34" charset="0"/>
                  </a:rPr>
                  <a:t>Not trusted</a:t>
                </a:r>
                <a:endParaRPr lang="en-GB" sz="2400" i="1" dirty="0"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69" name="Rectangle 68"/>
            <p:cNvSpPr/>
            <p:nvPr/>
          </p:nvSpPr>
          <p:spPr>
            <a:xfrm>
              <a:off x="6692870" y="513967"/>
              <a:ext cx="3655027" cy="15719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995471" y="4440123"/>
            <a:ext cx="2943860" cy="1095314"/>
            <a:chOff x="0" y="4649209"/>
            <a:chExt cx="2943860" cy="1095314"/>
          </a:xfrm>
        </p:grpSpPr>
        <p:sp>
          <p:nvSpPr>
            <p:cNvPr id="72" name="Rectangular Callout 71"/>
            <p:cNvSpPr/>
            <p:nvPr/>
          </p:nvSpPr>
          <p:spPr>
            <a:xfrm>
              <a:off x="37795" y="4649209"/>
              <a:ext cx="2906065" cy="1095314"/>
            </a:xfrm>
            <a:prstGeom prst="wedgeRectCallout">
              <a:avLst>
                <a:gd name="adj1" fmla="val -27212"/>
                <a:gd name="adj2" fmla="val -79292"/>
              </a:avLst>
            </a:prstGeom>
            <a:noFill/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0" y="5252219"/>
              <a:ext cx="27619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>
                  <a:solidFill>
                    <a:srgbClr val="002060"/>
                  </a:solidFill>
                </a:rPr>
                <a:t>Aquaculture website</a:t>
              </a:r>
              <a:endParaRPr lang="en-GB" sz="2400" dirty="0">
                <a:solidFill>
                  <a:srgbClr val="00206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0" y="4787613"/>
              <a:ext cx="28633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>
                  <a:solidFill>
                    <a:schemeClr val="accent2">
                      <a:lumMod val="50000"/>
                    </a:schemeClr>
                  </a:solidFill>
                </a:rPr>
                <a:t>Strengthened reports</a:t>
              </a:r>
              <a:endParaRPr lang="en-GB" sz="24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732712" y="4119313"/>
            <a:ext cx="3549063" cy="1447615"/>
            <a:chOff x="6692870" y="4117963"/>
            <a:chExt cx="3549063" cy="1447615"/>
          </a:xfrm>
        </p:grpSpPr>
        <p:sp>
          <p:nvSpPr>
            <p:cNvPr id="76" name="Rectangle 75"/>
            <p:cNvSpPr/>
            <p:nvPr/>
          </p:nvSpPr>
          <p:spPr>
            <a:xfrm>
              <a:off x="6692870" y="4117963"/>
              <a:ext cx="3549063" cy="14476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7183386" y="4446639"/>
              <a:ext cx="2342022" cy="1067767"/>
              <a:chOff x="7137703" y="4171745"/>
              <a:chExt cx="2342022" cy="1067767"/>
            </a:xfrm>
          </p:grpSpPr>
          <p:sp>
            <p:nvSpPr>
              <p:cNvPr id="27" name="Cloud Callout 26"/>
              <p:cNvSpPr/>
              <p:nvPr/>
            </p:nvSpPr>
            <p:spPr>
              <a:xfrm>
                <a:off x="7137703" y="4171745"/>
                <a:ext cx="2328478" cy="1067767"/>
              </a:xfrm>
              <a:prstGeom prst="cloudCallout">
                <a:avLst>
                  <a:gd name="adj1" fmla="val -9634"/>
                  <a:gd name="adj2" fmla="val -92395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173119" y="4290129"/>
                <a:ext cx="230660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i="1" dirty="0" smtClean="0">
                    <a:latin typeface="Arial Narrow" panose="020B0606020202030204" pitchFamily="34" charset="0"/>
                  </a:rPr>
                  <a:t>Not enough information</a:t>
                </a:r>
                <a:endParaRPr lang="en-GB" sz="2400" i="1" dirty="0">
                  <a:latin typeface="Arial Narrow" panose="020B0606020202030204" pitchFamily="34" charset="0"/>
                </a:endParaRPr>
              </a:p>
            </p:txBody>
          </p:sp>
        </p:grpSp>
      </p:grp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1092" y="6040220"/>
            <a:ext cx="30517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800" dirty="0" smtClean="0">
                <a:solidFill>
                  <a:srgbClr val="347095"/>
                </a:solidFill>
                <a:latin typeface="Arial" charset="0"/>
              </a:rPr>
              <a:t>Finfish Aquaculture Advisory Panel</a:t>
            </a:r>
            <a:endParaRPr lang="en-GB" altLang="en-US" sz="1800" baseline="0" dirty="0" smtClean="0">
              <a:solidFill>
                <a:srgbClr val="34709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0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8008443" y="-109728"/>
            <a:ext cx="4354245" cy="132588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6901174" y="3103126"/>
            <a:ext cx="2076338" cy="984739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981279" y="3179996"/>
            <a:ext cx="2054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Compliance monitoring</a:t>
            </a:r>
            <a:endParaRPr lang="en-GB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910595" y="3112270"/>
            <a:ext cx="2076338" cy="984739"/>
            <a:chOff x="16830" y="2954210"/>
            <a:chExt cx="2076338" cy="984739"/>
          </a:xfrm>
        </p:grpSpPr>
        <p:sp>
          <p:nvSpPr>
            <p:cNvPr id="8" name="Rounded Rectangle 7"/>
            <p:cNvSpPr/>
            <p:nvPr/>
          </p:nvSpPr>
          <p:spPr>
            <a:xfrm>
              <a:off x="16830" y="2954210"/>
              <a:ext cx="2076338" cy="984739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830" y="3202684"/>
              <a:ext cx="207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Pre-application</a:t>
              </a:r>
              <a:endParaRPr lang="en-GB" sz="2400" dirty="0"/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430716" y="3112270"/>
            <a:ext cx="3070768" cy="984739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754144" y="3173350"/>
            <a:ext cx="2500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Permit application &amp; determination</a:t>
            </a:r>
            <a:endParaRPr lang="en-GB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47200" y="3107341"/>
            <a:ext cx="2227385" cy="984739"/>
            <a:chOff x="8591972" y="2954210"/>
            <a:chExt cx="2227385" cy="984739"/>
          </a:xfrm>
        </p:grpSpPr>
        <p:sp>
          <p:nvSpPr>
            <p:cNvPr id="13" name="Rounded Rectangle 12"/>
            <p:cNvSpPr/>
            <p:nvPr/>
          </p:nvSpPr>
          <p:spPr>
            <a:xfrm>
              <a:off x="8667364" y="2954210"/>
              <a:ext cx="2076338" cy="984739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591972" y="3031080"/>
              <a:ext cx="22273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Action, if necessary</a:t>
              </a:r>
              <a:endParaRPr lang="en-GB" sz="2400" dirty="0"/>
            </a:p>
          </p:txBody>
        </p:sp>
      </p:grpSp>
      <p:sp>
        <p:nvSpPr>
          <p:cNvPr id="15" name="Right Arrow 14"/>
          <p:cNvSpPr/>
          <p:nvPr/>
        </p:nvSpPr>
        <p:spPr>
          <a:xfrm>
            <a:off x="2986933" y="3482502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>
            <a:off x="6504054" y="3473358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>
            <a:off x="8992433" y="3473358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0" name="Group 49"/>
          <p:cNvGrpSpPr/>
          <p:nvPr/>
        </p:nvGrpSpPr>
        <p:grpSpPr>
          <a:xfrm>
            <a:off x="4442137" y="1713148"/>
            <a:ext cx="2268556" cy="867228"/>
            <a:chOff x="4908392" y="1742064"/>
            <a:chExt cx="2268556" cy="867228"/>
          </a:xfrm>
        </p:grpSpPr>
        <p:sp>
          <p:nvSpPr>
            <p:cNvPr id="30" name="Cloud Callout 29"/>
            <p:cNvSpPr/>
            <p:nvPr/>
          </p:nvSpPr>
          <p:spPr>
            <a:xfrm>
              <a:off x="4908392" y="1742064"/>
              <a:ext cx="1667319" cy="867228"/>
            </a:xfrm>
            <a:prstGeom prst="cloudCallout">
              <a:avLst>
                <a:gd name="adj1" fmla="val 2679"/>
                <a:gd name="adj2" fmla="val 112374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43243" y="1883894"/>
              <a:ext cx="20337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i="1" dirty="0" smtClean="0">
                  <a:latin typeface="Arial Narrow" panose="020B0606020202030204" pitchFamily="34" charset="0"/>
                </a:rPr>
                <a:t>Too slow</a:t>
              </a:r>
            </a:p>
          </p:txBody>
        </p:sp>
      </p:grpSp>
      <p:pic>
        <p:nvPicPr>
          <p:cNvPr id="43" name="Picture 8" descr="sepa swir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58969"/>
            <a:ext cx="12192000" cy="73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9" descr="New_SEPA_CMY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0" y="5876926"/>
            <a:ext cx="1727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8" name="Group 57"/>
          <p:cNvGrpSpPr/>
          <p:nvPr/>
        </p:nvGrpSpPr>
        <p:grpSpPr>
          <a:xfrm>
            <a:off x="101489" y="1523896"/>
            <a:ext cx="2818176" cy="1110172"/>
            <a:chOff x="101489" y="1523896"/>
            <a:chExt cx="2818176" cy="1110172"/>
          </a:xfrm>
        </p:grpSpPr>
        <p:sp>
          <p:nvSpPr>
            <p:cNvPr id="33" name="Cloud Callout 32"/>
            <p:cNvSpPr/>
            <p:nvPr/>
          </p:nvSpPr>
          <p:spPr>
            <a:xfrm>
              <a:off x="101489" y="1523896"/>
              <a:ext cx="2781403" cy="1110172"/>
            </a:xfrm>
            <a:prstGeom prst="cloudCallout">
              <a:avLst>
                <a:gd name="adj1" fmla="val 808"/>
                <a:gd name="adj2" fmla="val 9607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5436" y="1852152"/>
              <a:ext cx="2804229" cy="383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i="1" dirty="0">
                  <a:latin typeface="Arial Narrow" panose="020B0606020202030204" pitchFamily="34" charset="0"/>
                </a:rPr>
                <a:t>D</a:t>
              </a:r>
              <a:r>
                <a:rPr lang="en-GB" sz="2400" i="1" dirty="0" smtClean="0">
                  <a:latin typeface="Arial Narrow" panose="020B0606020202030204" pitchFamily="34" charset="0"/>
                </a:rPr>
                <a:t>ifficult to understand</a:t>
              </a:r>
              <a:endParaRPr lang="en-GB" sz="2400" i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484278" y="595789"/>
            <a:ext cx="2469883" cy="867228"/>
            <a:chOff x="2853853" y="1125876"/>
            <a:chExt cx="2469883" cy="867228"/>
          </a:xfrm>
        </p:grpSpPr>
        <p:sp>
          <p:nvSpPr>
            <p:cNvPr id="40" name="Cloud Callout 39"/>
            <p:cNvSpPr/>
            <p:nvPr/>
          </p:nvSpPr>
          <p:spPr>
            <a:xfrm>
              <a:off x="2853853" y="1125876"/>
              <a:ext cx="2469883" cy="867228"/>
            </a:xfrm>
            <a:prstGeom prst="cloudCallout">
              <a:avLst>
                <a:gd name="adj1" fmla="val -25321"/>
                <a:gd name="adj2" fmla="val 235128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072465" y="1286846"/>
              <a:ext cx="21203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i="1" dirty="0" smtClean="0">
                  <a:latin typeface="Arial Narrow" panose="020B0606020202030204" pitchFamily="34" charset="0"/>
                </a:rPr>
                <a:t>Lack of certainty</a:t>
              </a:r>
              <a:endParaRPr lang="en-GB" sz="2400" i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38" name="Cloud Callout 37"/>
          <p:cNvSpPr/>
          <p:nvPr/>
        </p:nvSpPr>
        <p:spPr>
          <a:xfrm>
            <a:off x="2280021" y="4770128"/>
            <a:ext cx="2378115" cy="1139751"/>
          </a:xfrm>
          <a:prstGeom prst="cloudCallout">
            <a:avLst>
              <a:gd name="adj1" fmla="val 8390"/>
              <a:gd name="adj2" fmla="val -12571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i="1" dirty="0" smtClean="0">
                <a:solidFill>
                  <a:schemeClr val="tx1"/>
                </a:solidFill>
              </a:rPr>
              <a:t>2,500 tonnes cap</a:t>
            </a:r>
            <a:endParaRPr lang="en-GB" sz="2400" i="1" dirty="0">
              <a:solidFill>
                <a:schemeClr val="tx1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566081" y="1465010"/>
            <a:ext cx="2593276" cy="1033649"/>
            <a:chOff x="7050024" y="4608744"/>
            <a:chExt cx="2593276" cy="1033649"/>
          </a:xfrm>
        </p:grpSpPr>
        <p:sp>
          <p:nvSpPr>
            <p:cNvPr id="24" name="Cloud Callout 23"/>
            <p:cNvSpPr/>
            <p:nvPr/>
          </p:nvSpPr>
          <p:spPr>
            <a:xfrm>
              <a:off x="7050024" y="4608744"/>
              <a:ext cx="2593276" cy="1033649"/>
            </a:xfrm>
            <a:prstGeom prst="cloudCallout">
              <a:avLst>
                <a:gd name="adj1" fmla="val -15178"/>
                <a:gd name="adj2" fmla="val 10096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35399" y="4661637"/>
              <a:ext cx="21724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i="1" dirty="0" smtClean="0">
                  <a:latin typeface="Arial Narrow" panose="020B0606020202030204" pitchFamily="34" charset="0"/>
                </a:rPr>
                <a:t>Non-compliances on little evidence</a:t>
              </a:r>
              <a:endParaRPr lang="en-GB" sz="2400" i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479096" y="4701063"/>
            <a:ext cx="2193230" cy="1033649"/>
            <a:chOff x="4735320" y="4517032"/>
            <a:chExt cx="2193230" cy="1033649"/>
          </a:xfrm>
        </p:grpSpPr>
        <p:sp>
          <p:nvSpPr>
            <p:cNvPr id="46" name="Cloud Callout 45"/>
            <p:cNvSpPr/>
            <p:nvPr/>
          </p:nvSpPr>
          <p:spPr>
            <a:xfrm>
              <a:off x="4735320" y="4517032"/>
              <a:ext cx="2193230" cy="1033649"/>
            </a:xfrm>
            <a:prstGeom prst="cloudCallout">
              <a:avLst>
                <a:gd name="adj1" fmla="val -5970"/>
                <a:gd name="adj2" fmla="val -11814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786652" y="4609468"/>
              <a:ext cx="21339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i="1" dirty="0" smtClean="0">
                  <a:latin typeface="Arial Narrow" panose="020B0606020202030204" pitchFamily="34" charset="0"/>
                </a:rPr>
                <a:t>Permits overly complex</a:t>
              </a:r>
              <a:endParaRPr lang="en-GB" sz="2400" i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8977512" y="128016"/>
            <a:ext cx="23629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The sector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48036" y="6121021"/>
            <a:ext cx="30517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800" dirty="0" smtClean="0">
                <a:solidFill>
                  <a:srgbClr val="347095"/>
                </a:solidFill>
                <a:latin typeface="Arial" charset="0"/>
              </a:rPr>
              <a:t>Finfish Aquaculture Advisory Panel</a:t>
            </a:r>
            <a:endParaRPr lang="en-GB" altLang="en-US" sz="1800" baseline="0" dirty="0" smtClean="0">
              <a:solidFill>
                <a:srgbClr val="34709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7330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/>
          <p:cNvGrpSpPr/>
          <p:nvPr/>
        </p:nvGrpSpPr>
        <p:grpSpPr>
          <a:xfrm>
            <a:off x="7229847" y="1740905"/>
            <a:ext cx="3398666" cy="855273"/>
            <a:chOff x="9157251" y="523524"/>
            <a:chExt cx="2564259" cy="994379"/>
          </a:xfrm>
        </p:grpSpPr>
        <p:sp>
          <p:nvSpPr>
            <p:cNvPr id="60" name="Rectangular Callout 59"/>
            <p:cNvSpPr/>
            <p:nvPr/>
          </p:nvSpPr>
          <p:spPr>
            <a:xfrm>
              <a:off x="9157251" y="569437"/>
              <a:ext cx="2258680" cy="948466"/>
            </a:xfrm>
            <a:prstGeom prst="wedgeRectCallout">
              <a:avLst>
                <a:gd name="adj1" fmla="val -21567"/>
                <a:gd name="adj2" fmla="val 85846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9186604" y="523524"/>
              <a:ext cx="2534906" cy="966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chemeClr val="accent6">
                      <a:lumMod val="50000"/>
                    </a:schemeClr>
                  </a:solidFill>
                </a:rPr>
                <a:t>M</a:t>
              </a:r>
              <a:r>
                <a:rPr lang="en-GB" sz="2400" dirty="0" smtClean="0">
                  <a:solidFill>
                    <a:schemeClr val="accent6">
                      <a:lumMod val="50000"/>
                    </a:schemeClr>
                  </a:solidFill>
                </a:rPr>
                <a:t>uch more &amp; better monitoring data</a:t>
              </a:r>
              <a:endParaRPr lang="en-GB" sz="24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956872" y="4499675"/>
            <a:ext cx="2803079" cy="963942"/>
            <a:chOff x="8008443" y="-1182498"/>
            <a:chExt cx="2803079" cy="963942"/>
          </a:xfrm>
        </p:grpSpPr>
        <p:sp>
          <p:nvSpPr>
            <p:cNvPr id="55" name="Rectangular Callout 54"/>
            <p:cNvSpPr/>
            <p:nvPr/>
          </p:nvSpPr>
          <p:spPr>
            <a:xfrm>
              <a:off x="8023506" y="-1182498"/>
              <a:ext cx="2529129" cy="963942"/>
            </a:xfrm>
            <a:prstGeom prst="wedgeRectCallout">
              <a:avLst>
                <a:gd name="adj1" fmla="val -32885"/>
                <a:gd name="adj2" fmla="val -84603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008443" y="-1060802"/>
              <a:ext cx="280307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1">
                      <a:lumMod val="50000"/>
                    </a:schemeClr>
                  </a:solidFill>
                </a:rPr>
                <a:t>Simple, outcome focused permits</a:t>
              </a:r>
              <a:endParaRPr lang="en-GB" sz="2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47853" y="4763630"/>
            <a:ext cx="4096581" cy="678693"/>
            <a:chOff x="3382374" y="-1239619"/>
            <a:chExt cx="4096581" cy="678693"/>
          </a:xfrm>
        </p:grpSpPr>
        <p:sp>
          <p:nvSpPr>
            <p:cNvPr id="45" name="Rectangular Callout 44"/>
            <p:cNvSpPr/>
            <p:nvPr/>
          </p:nvSpPr>
          <p:spPr>
            <a:xfrm>
              <a:off x="3382374" y="-1239619"/>
              <a:ext cx="4096581" cy="678693"/>
            </a:xfrm>
            <a:prstGeom prst="wedgeRectCallout">
              <a:avLst>
                <a:gd name="adj1" fmla="val 20553"/>
                <a:gd name="adj2" fmla="val -146888"/>
              </a:avLst>
            </a:prstGeom>
            <a:noFill/>
            <a:ln w="19050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418712" y="-1169884"/>
              <a:ext cx="11519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>
                  <a:solidFill>
                    <a:srgbClr val="C00000"/>
                  </a:solidFill>
                </a:rPr>
                <a:t>No cap!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426827" y="-1169884"/>
              <a:ext cx="297261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i="1" dirty="0" smtClean="0">
                  <a:solidFill>
                    <a:schemeClr val="accent6">
                      <a:lumMod val="75000"/>
                    </a:schemeClr>
                  </a:solidFill>
                </a:rPr>
                <a:t>Environmental capacity</a:t>
              </a:r>
              <a:endParaRPr lang="en-GB" sz="2400" i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79871" y="1241262"/>
            <a:ext cx="3537941" cy="1570463"/>
            <a:chOff x="5592806" y="-694158"/>
            <a:chExt cx="3537941" cy="1570463"/>
          </a:xfrm>
        </p:grpSpPr>
        <p:sp>
          <p:nvSpPr>
            <p:cNvPr id="36" name="Rectangular Callout 35"/>
            <p:cNvSpPr/>
            <p:nvPr/>
          </p:nvSpPr>
          <p:spPr>
            <a:xfrm>
              <a:off x="5592808" y="-694158"/>
              <a:ext cx="3113870" cy="1248201"/>
            </a:xfrm>
            <a:prstGeom prst="wedgeRectCallout">
              <a:avLst>
                <a:gd name="adj1" fmla="val -18359"/>
                <a:gd name="adj2" fmla="val 98181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592806" y="-693355"/>
              <a:ext cx="353794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7030A0"/>
                  </a:solidFill>
                </a:rPr>
                <a:t>New structured process</a:t>
              </a:r>
            </a:p>
            <a:p>
              <a:r>
                <a:rPr lang="en-GB" sz="2400" i="1" dirty="0" smtClean="0">
                  <a:solidFill>
                    <a:srgbClr val="C00000"/>
                  </a:solidFill>
                </a:rPr>
                <a:t>Screening</a:t>
              </a:r>
            </a:p>
            <a:p>
              <a:r>
                <a:rPr lang="en-GB" sz="2400" i="1" dirty="0" smtClean="0">
                  <a:solidFill>
                    <a:srgbClr val="C00000"/>
                  </a:solidFill>
                </a:rPr>
                <a:t>Agreed methods</a:t>
              </a:r>
            </a:p>
            <a:p>
              <a:endParaRPr lang="en-GB" sz="2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889737" y="810483"/>
            <a:ext cx="2080123" cy="1978188"/>
            <a:chOff x="3889737" y="810483"/>
            <a:chExt cx="2080123" cy="1978188"/>
          </a:xfrm>
        </p:grpSpPr>
        <p:sp>
          <p:nvSpPr>
            <p:cNvPr id="40" name="Down Arrow 39"/>
            <p:cNvSpPr/>
            <p:nvPr/>
          </p:nvSpPr>
          <p:spPr>
            <a:xfrm rot="16200000">
              <a:off x="3960133" y="778944"/>
              <a:ext cx="1978188" cy="2041266"/>
            </a:xfrm>
            <a:prstGeom prst="downArrow">
              <a:avLst>
                <a:gd name="adj1" fmla="val 60719"/>
                <a:gd name="adj2" fmla="val 51128"/>
              </a:avLst>
            </a:prstGeom>
            <a:noFill/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89737" y="1309957"/>
              <a:ext cx="205942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7030A0"/>
                  </a:solidFill>
                </a:rPr>
                <a:t>Streamlined determination</a:t>
              </a:r>
              <a:endParaRPr lang="en-GB" sz="2400" dirty="0">
                <a:solidFill>
                  <a:srgbClr val="7030A0"/>
                </a:solidFill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6901174" y="3103126"/>
            <a:ext cx="2076338" cy="984739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981279" y="3179996"/>
            <a:ext cx="2054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Compliance monitoring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910595" y="3112270"/>
            <a:ext cx="2076338" cy="984739"/>
            <a:chOff x="16830" y="2954210"/>
            <a:chExt cx="2076338" cy="984739"/>
          </a:xfrm>
        </p:grpSpPr>
        <p:sp>
          <p:nvSpPr>
            <p:cNvPr id="5" name="Rounded Rectangle 4"/>
            <p:cNvSpPr/>
            <p:nvPr/>
          </p:nvSpPr>
          <p:spPr>
            <a:xfrm>
              <a:off x="16830" y="2954210"/>
              <a:ext cx="2076338" cy="984739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830" y="3202684"/>
              <a:ext cx="207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Pre-application</a:t>
              </a:r>
              <a:endParaRPr lang="en-GB" sz="2400" dirty="0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3430716" y="3112270"/>
            <a:ext cx="3070768" cy="984739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754144" y="3173350"/>
            <a:ext cx="2500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Permit application &amp; determination</a:t>
            </a:r>
            <a:endParaRPr lang="en-GB" sz="2400" dirty="0"/>
          </a:p>
        </p:txBody>
      </p:sp>
      <p:grpSp>
        <p:nvGrpSpPr>
          <p:cNvPr id="9" name="Group 8"/>
          <p:cNvGrpSpPr/>
          <p:nvPr/>
        </p:nvGrpSpPr>
        <p:grpSpPr>
          <a:xfrm>
            <a:off x="9347200" y="3107341"/>
            <a:ext cx="2227385" cy="984739"/>
            <a:chOff x="8591972" y="2954210"/>
            <a:chExt cx="2227385" cy="984739"/>
          </a:xfrm>
        </p:grpSpPr>
        <p:sp>
          <p:nvSpPr>
            <p:cNvPr id="10" name="Rounded Rectangle 9"/>
            <p:cNvSpPr/>
            <p:nvPr/>
          </p:nvSpPr>
          <p:spPr>
            <a:xfrm>
              <a:off x="8667364" y="2954210"/>
              <a:ext cx="2076338" cy="984739"/>
            </a:xfrm>
            <a:prstGeom prst="roundRect">
              <a:avLst/>
            </a:prstGeom>
            <a:solidFill>
              <a:srgbClr val="FF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591972" y="3031080"/>
              <a:ext cx="22273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/>
                <a:t>Action, if necessary</a:t>
              </a:r>
              <a:endParaRPr lang="en-GB" sz="2400" dirty="0"/>
            </a:p>
          </p:txBody>
        </p:sp>
      </p:grpSp>
      <p:sp>
        <p:nvSpPr>
          <p:cNvPr id="12" name="Right Arrow 11"/>
          <p:cNvSpPr/>
          <p:nvPr/>
        </p:nvSpPr>
        <p:spPr>
          <a:xfrm>
            <a:off x="2986933" y="3482502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>
            <a:off x="6504054" y="3473358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8992433" y="3473358"/>
            <a:ext cx="413278" cy="31673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5" name="Group 34"/>
          <p:cNvGrpSpPr/>
          <p:nvPr/>
        </p:nvGrpSpPr>
        <p:grpSpPr>
          <a:xfrm>
            <a:off x="5660" y="333810"/>
            <a:ext cx="6662657" cy="2743200"/>
            <a:chOff x="48036" y="265043"/>
            <a:chExt cx="6662657" cy="2743200"/>
          </a:xfrm>
        </p:grpSpPr>
        <p:sp>
          <p:nvSpPr>
            <p:cNvPr id="34" name="Rectangle 33"/>
            <p:cNvSpPr/>
            <p:nvPr/>
          </p:nvSpPr>
          <p:spPr>
            <a:xfrm>
              <a:off x="48036" y="265043"/>
              <a:ext cx="6206810" cy="2743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4442137" y="1713148"/>
              <a:ext cx="2268556" cy="867228"/>
              <a:chOff x="4908392" y="1742064"/>
              <a:chExt cx="2268556" cy="867228"/>
            </a:xfrm>
          </p:grpSpPr>
          <p:sp>
            <p:nvSpPr>
              <p:cNvPr id="16" name="Cloud Callout 15"/>
              <p:cNvSpPr/>
              <p:nvPr/>
            </p:nvSpPr>
            <p:spPr>
              <a:xfrm>
                <a:off x="4908392" y="1742064"/>
                <a:ext cx="1667319" cy="867228"/>
              </a:xfrm>
              <a:prstGeom prst="cloudCallout">
                <a:avLst>
                  <a:gd name="adj1" fmla="val 2679"/>
                  <a:gd name="adj2" fmla="val 112374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143243" y="1883894"/>
                <a:ext cx="20337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i="1" dirty="0" smtClean="0">
                    <a:latin typeface="Arial Narrow" panose="020B0606020202030204" pitchFamily="34" charset="0"/>
                  </a:rPr>
                  <a:t>Too slow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01489" y="1523896"/>
              <a:ext cx="2818176" cy="1110172"/>
              <a:chOff x="101489" y="1523896"/>
              <a:chExt cx="2818176" cy="1110172"/>
            </a:xfrm>
          </p:grpSpPr>
          <p:sp>
            <p:nvSpPr>
              <p:cNvPr id="22" name="Cloud Callout 21"/>
              <p:cNvSpPr/>
              <p:nvPr/>
            </p:nvSpPr>
            <p:spPr>
              <a:xfrm>
                <a:off x="101489" y="1523896"/>
                <a:ext cx="2781403" cy="1110172"/>
              </a:xfrm>
              <a:prstGeom prst="cloudCallout">
                <a:avLst>
                  <a:gd name="adj1" fmla="val 808"/>
                  <a:gd name="adj2" fmla="val 9607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15436" y="1852152"/>
                <a:ext cx="2804229" cy="383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i="1" dirty="0">
                    <a:latin typeface="Arial Narrow" panose="020B0606020202030204" pitchFamily="34" charset="0"/>
                  </a:rPr>
                  <a:t>D</a:t>
                </a:r>
                <a:r>
                  <a:rPr lang="en-GB" sz="2400" i="1" dirty="0" smtClean="0">
                    <a:latin typeface="Arial Narrow" panose="020B0606020202030204" pitchFamily="34" charset="0"/>
                  </a:rPr>
                  <a:t>ifficult to understand</a:t>
                </a:r>
                <a:endParaRPr lang="en-GB" sz="2400" i="1" dirty="0"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484278" y="595789"/>
              <a:ext cx="2469883" cy="867228"/>
              <a:chOff x="2853853" y="1125876"/>
              <a:chExt cx="2469883" cy="867228"/>
            </a:xfrm>
          </p:grpSpPr>
          <p:sp>
            <p:nvSpPr>
              <p:cNvPr id="25" name="Cloud Callout 24"/>
              <p:cNvSpPr/>
              <p:nvPr/>
            </p:nvSpPr>
            <p:spPr>
              <a:xfrm>
                <a:off x="2853853" y="1125876"/>
                <a:ext cx="2469883" cy="867228"/>
              </a:xfrm>
              <a:prstGeom prst="cloudCallout">
                <a:avLst>
                  <a:gd name="adj1" fmla="val -25321"/>
                  <a:gd name="adj2" fmla="val 235128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072465" y="1286846"/>
                <a:ext cx="21203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i="1" dirty="0" smtClean="0">
                    <a:latin typeface="Arial Narrow" panose="020B0606020202030204" pitchFamily="34" charset="0"/>
                  </a:rPr>
                  <a:t>Lack of certainty</a:t>
                </a:r>
                <a:endParaRPr lang="en-GB" sz="2400" i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6763405" y="1127245"/>
            <a:ext cx="3697356" cy="1884702"/>
            <a:chOff x="7447722" y="1205172"/>
            <a:chExt cx="3697356" cy="1884702"/>
          </a:xfrm>
        </p:grpSpPr>
        <p:sp>
          <p:nvSpPr>
            <p:cNvPr id="58" name="Rectangle 57"/>
            <p:cNvSpPr/>
            <p:nvPr/>
          </p:nvSpPr>
          <p:spPr>
            <a:xfrm>
              <a:off x="7447722" y="1205172"/>
              <a:ext cx="3697356" cy="18847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7566081" y="1465010"/>
              <a:ext cx="2593276" cy="1033649"/>
              <a:chOff x="7050024" y="4608744"/>
              <a:chExt cx="2593276" cy="1033649"/>
            </a:xfrm>
          </p:grpSpPr>
          <p:sp>
            <p:nvSpPr>
              <p:cNvPr id="29" name="Cloud Callout 28"/>
              <p:cNvSpPr/>
              <p:nvPr/>
            </p:nvSpPr>
            <p:spPr>
              <a:xfrm>
                <a:off x="7050024" y="4608744"/>
                <a:ext cx="2593276" cy="1033649"/>
              </a:xfrm>
              <a:prstGeom prst="cloudCallout">
                <a:avLst>
                  <a:gd name="adj1" fmla="val -15178"/>
                  <a:gd name="adj2" fmla="val 100961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7335399" y="4661637"/>
                <a:ext cx="217246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i="1" dirty="0" smtClean="0">
                    <a:latin typeface="Arial Narrow" panose="020B0606020202030204" pitchFamily="34" charset="0"/>
                  </a:rPr>
                  <a:t>Non-compliances on little evidence</a:t>
                </a:r>
                <a:endParaRPr lang="en-GB" sz="2400" i="1" dirty="0">
                  <a:latin typeface="Arial Narrow" panose="020B0606020202030204" pitchFamily="34" charset="0"/>
                </a:endParaRPr>
              </a:p>
            </p:txBody>
          </p:sp>
        </p:grpSp>
      </p:grpSp>
      <p:pic>
        <p:nvPicPr>
          <p:cNvPr id="18" name="Picture 8" descr="sepa swir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38482"/>
            <a:ext cx="12192000" cy="73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" name="Group 50"/>
          <p:cNvGrpSpPr/>
          <p:nvPr/>
        </p:nvGrpSpPr>
        <p:grpSpPr>
          <a:xfrm>
            <a:off x="1347650" y="4127208"/>
            <a:ext cx="4132655" cy="1541431"/>
            <a:chOff x="1338470" y="4224451"/>
            <a:chExt cx="4132655" cy="1541431"/>
          </a:xfrm>
        </p:grpSpPr>
        <p:grpSp>
          <p:nvGrpSpPr>
            <p:cNvPr id="44" name="Group 43"/>
            <p:cNvGrpSpPr/>
            <p:nvPr/>
          </p:nvGrpSpPr>
          <p:grpSpPr>
            <a:xfrm>
              <a:off x="1338470" y="4224451"/>
              <a:ext cx="4132655" cy="1541431"/>
              <a:chOff x="1842051" y="4306957"/>
              <a:chExt cx="3186076" cy="170953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1842051" y="4306957"/>
                <a:ext cx="3186076" cy="170953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Cloud Callout 26"/>
              <p:cNvSpPr/>
              <p:nvPr/>
            </p:nvSpPr>
            <p:spPr>
              <a:xfrm>
                <a:off x="2280020" y="4770128"/>
                <a:ext cx="2575981" cy="1139751"/>
              </a:xfrm>
              <a:prstGeom prst="cloudCallout">
                <a:avLst>
                  <a:gd name="adj1" fmla="val 8390"/>
                  <a:gd name="adj2" fmla="val -125712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2533773" y="4858426"/>
              <a:ext cx="22405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i="1" dirty="0" smtClean="0"/>
                <a:t>2500 tonnes cap</a:t>
              </a:r>
              <a:endParaRPr lang="en-GB" sz="2400" i="1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757007" y="4126908"/>
            <a:ext cx="4620672" cy="1777426"/>
            <a:chOff x="5688407" y="4276264"/>
            <a:chExt cx="4620672" cy="1549299"/>
          </a:xfrm>
        </p:grpSpPr>
        <p:sp>
          <p:nvSpPr>
            <p:cNvPr id="52" name="Rectangle 51"/>
            <p:cNvSpPr/>
            <p:nvPr/>
          </p:nvSpPr>
          <p:spPr>
            <a:xfrm>
              <a:off x="5688407" y="4276264"/>
              <a:ext cx="2400658" cy="15492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5852876" y="4688382"/>
              <a:ext cx="2193230" cy="1033649"/>
              <a:chOff x="4735320" y="4517032"/>
              <a:chExt cx="2193230" cy="1033649"/>
            </a:xfrm>
          </p:grpSpPr>
          <p:sp>
            <p:nvSpPr>
              <p:cNvPr id="32" name="Cloud Callout 31"/>
              <p:cNvSpPr/>
              <p:nvPr/>
            </p:nvSpPr>
            <p:spPr>
              <a:xfrm>
                <a:off x="4735320" y="4517032"/>
                <a:ext cx="2193230" cy="1033649"/>
              </a:xfrm>
              <a:prstGeom prst="cloudCallout">
                <a:avLst>
                  <a:gd name="adj1" fmla="val -43432"/>
                  <a:gd name="adj2" fmla="val -108088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786652" y="4609468"/>
                <a:ext cx="213392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i="1" dirty="0" smtClean="0">
                    <a:latin typeface="Arial Narrow" panose="020B0606020202030204" pitchFamily="34" charset="0"/>
                  </a:rPr>
                  <a:t>Permits overly complex</a:t>
                </a:r>
                <a:endParaRPr lang="en-GB" sz="2400" i="1" dirty="0"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53" name="Rectangle 52"/>
            <p:cNvSpPr/>
            <p:nvPr/>
          </p:nvSpPr>
          <p:spPr>
            <a:xfrm>
              <a:off x="8089065" y="4352816"/>
              <a:ext cx="2220014" cy="10895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0" name="Picture 9" descr="New_SEPA_CMY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0" y="5876926"/>
            <a:ext cx="1727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8036" y="6121021"/>
            <a:ext cx="30517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Corbe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rbe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800" dirty="0" smtClean="0">
                <a:solidFill>
                  <a:srgbClr val="347095"/>
                </a:solidFill>
                <a:latin typeface="Arial" charset="0"/>
              </a:rPr>
              <a:t>Finfish Aquaculture Advisory Panel</a:t>
            </a:r>
            <a:endParaRPr lang="en-GB" altLang="en-US" sz="1800" baseline="0" dirty="0" smtClean="0">
              <a:solidFill>
                <a:srgbClr val="34709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46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215</Words>
  <Application>Microsoft Office PowerPoint</Application>
  <PresentationFormat>Widescreen</PresentationFormat>
  <Paragraphs>72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Pollard, Peter</dc:creator>
  <cp:lastModifiedBy>Pollard, Peter</cp:lastModifiedBy>
  <cp:revision>28</cp:revision>
  <dcterms:created xsi:type="dcterms:W3CDTF">2019-10-02T21:49:19Z</dcterms:created>
  <dcterms:modified xsi:type="dcterms:W3CDTF">2019-10-29T11:26:31Z</dcterms:modified>
</cp:coreProperties>
</file>